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6" d="100"/>
          <a:sy n="96" d="100"/>
        </p:scale>
        <p:origin x="636" y="-7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4A552-01F2-4921-ABB1-677AF6B32487}" type="datetimeFigureOut">
              <a:rPr lang="ru-RU" smtClean="0"/>
              <a:t>01.09.2020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0663D-342D-4FF5-91DD-B8B5685B7B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60473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4A552-01F2-4921-ABB1-677AF6B32487}" type="datetimeFigureOut">
              <a:rPr lang="ru-RU" smtClean="0"/>
              <a:t>01.09.2020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0663D-342D-4FF5-91DD-B8B5685B7B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5611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4A552-01F2-4921-ABB1-677AF6B32487}" type="datetimeFigureOut">
              <a:rPr lang="ru-RU" smtClean="0"/>
              <a:t>01.09.2020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0663D-342D-4FF5-91DD-B8B5685B7BBD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294775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4A552-01F2-4921-ABB1-677AF6B32487}" type="datetimeFigureOut">
              <a:rPr lang="ru-RU" smtClean="0"/>
              <a:t>01.09.2020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0663D-342D-4FF5-91DD-B8B5685B7B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919773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4A552-01F2-4921-ABB1-677AF6B32487}" type="datetimeFigureOut">
              <a:rPr lang="ru-RU" smtClean="0"/>
              <a:t>01.09.2020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0663D-342D-4FF5-91DD-B8B5685B7BBD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989701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4A552-01F2-4921-ABB1-677AF6B32487}" type="datetimeFigureOut">
              <a:rPr lang="ru-RU" smtClean="0"/>
              <a:t>01.09.2020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0663D-342D-4FF5-91DD-B8B5685B7B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615111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4A552-01F2-4921-ABB1-677AF6B32487}" type="datetimeFigureOut">
              <a:rPr lang="ru-RU" smtClean="0"/>
              <a:t>01.09.2020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0663D-342D-4FF5-91DD-B8B5685B7B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42388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4A552-01F2-4921-ABB1-677AF6B32487}" type="datetimeFigureOut">
              <a:rPr lang="ru-RU" smtClean="0"/>
              <a:t>01.09.2020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0663D-342D-4FF5-91DD-B8B5685B7B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86450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4A552-01F2-4921-ABB1-677AF6B32487}" type="datetimeFigureOut">
              <a:rPr lang="ru-RU" smtClean="0"/>
              <a:t>01.09.2020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0663D-342D-4FF5-91DD-B8B5685B7B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79114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4A552-01F2-4921-ABB1-677AF6B32487}" type="datetimeFigureOut">
              <a:rPr lang="ru-RU" smtClean="0"/>
              <a:t>01.09.2020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0663D-342D-4FF5-91DD-B8B5685B7B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43957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4A552-01F2-4921-ABB1-677AF6B32487}" type="datetimeFigureOut">
              <a:rPr lang="ru-RU" smtClean="0"/>
              <a:t>01.09.2020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0663D-342D-4FF5-91DD-B8B5685B7B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00135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4A552-01F2-4921-ABB1-677AF6B32487}" type="datetimeFigureOut">
              <a:rPr lang="ru-RU" smtClean="0"/>
              <a:t>01.09.2020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0663D-342D-4FF5-91DD-B8B5685B7B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52356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4A552-01F2-4921-ABB1-677AF6B32487}" type="datetimeFigureOut">
              <a:rPr lang="ru-RU" smtClean="0"/>
              <a:t>01.09.2020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0663D-342D-4FF5-91DD-B8B5685B7B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38108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4A552-01F2-4921-ABB1-677AF6B32487}" type="datetimeFigureOut">
              <a:rPr lang="ru-RU" smtClean="0"/>
              <a:t>01.09.2020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0663D-342D-4FF5-91DD-B8B5685B7B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21517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4A552-01F2-4921-ABB1-677AF6B32487}" type="datetimeFigureOut">
              <a:rPr lang="ru-RU" smtClean="0"/>
              <a:t>01.09.2020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0663D-342D-4FF5-91DD-B8B5685B7B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85406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4A552-01F2-4921-ABB1-677AF6B32487}" type="datetimeFigureOut">
              <a:rPr lang="ru-RU" smtClean="0"/>
              <a:t>01.09.2020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0663D-342D-4FF5-91DD-B8B5685B7B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24843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84A552-01F2-4921-ABB1-677AF6B32487}" type="datetimeFigureOut">
              <a:rPr lang="ru-RU" smtClean="0"/>
              <a:t>01.09.2020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E970663D-342D-4FF5-91DD-B8B5685B7B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47700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30595" y="1340768"/>
            <a:ext cx="5826719" cy="2710068"/>
          </a:xfrm>
        </p:spPr>
        <p:txBody>
          <a:bodyPr/>
          <a:lstStyle/>
          <a:p>
            <a:pPr algn="ctr"/>
            <a:r>
              <a:rPr lang="ru-RU" dirty="0" err="1" smtClean="0">
                <a:solidFill>
                  <a:srgbClr val="0070C0"/>
                </a:solidFill>
              </a:rPr>
              <a:t>Методи</a:t>
            </a:r>
            <a:r>
              <a:rPr lang="ru-RU" dirty="0" smtClean="0">
                <a:solidFill>
                  <a:srgbClr val="0070C0"/>
                </a:solidFill>
              </a:rPr>
              <a:t> </a:t>
            </a:r>
            <a:r>
              <a:rPr lang="ru-RU" dirty="0" err="1" smtClean="0">
                <a:solidFill>
                  <a:srgbClr val="0070C0"/>
                </a:solidFill>
              </a:rPr>
              <a:t>районування</a:t>
            </a:r>
            <a:r>
              <a:rPr lang="ru-RU" dirty="0" smtClean="0">
                <a:solidFill>
                  <a:srgbClr val="0070C0"/>
                </a:solidFill>
              </a:rPr>
              <a:t> в </a:t>
            </a:r>
            <a:r>
              <a:rPr lang="ru-RU" dirty="0" err="1" smtClean="0">
                <a:solidFill>
                  <a:srgbClr val="0070C0"/>
                </a:solidFill>
              </a:rPr>
              <a:t>екології</a:t>
            </a:r>
            <a:r>
              <a:rPr lang="ru-RU" dirty="0" smtClean="0">
                <a:solidFill>
                  <a:srgbClr val="0070C0"/>
                </a:solidFill>
              </a:rPr>
              <a:t> 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228184" y="4725144"/>
            <a:ext cx="2552328" cy="1417712"/>
          </a:xfrm>
        </p:spPr>
        <p:txBody>
          <a:bodyPr>
            <a:normAutofit lnSpcReduction="10000"/>
          </a:bodyPr>
          <a:lstStyle/>
          <a:p>
            <a:pPr algn="just"/>
            <a:r>
              <a:rPr lang="uk-UA" i="1" dirty="0" smtClean="0">
                <a:solidFill>
                  <a:srgbClr val="FF0000"/>
                </a:solidFill>
              </a:rPr>
              <a:t>Укладач: </a:t>
            </a:r>
          </a:p>
          <a:p>
            <a:pPr algn="just"/>
            <a:r>
              <a:rPr lang="uk-UA" i="1" dirty="0" smtClean="0">
                <a:solidFill>
                  <a:srgbClr val="FF0000"/>
                </a:solidFill>
              </a:rPr>
              <a:t>професор, доктор географічних наук </a:t>
            </a:r>
          </a:p>
          <a:p>
            <a:pPr algn="just"/>
            <a:r>
              <a:rPr lang="uk-UA" i="1" dirty="0" smtClean="0">
                <a:solidFill>
                  <a:srgbClr val="FF0000"/>
                </a:solidFill>
              </a:rPr>
              <a:t>Ігор Пилипенко</a:t>
            </a:r>
            <a:endParaRPr lang="ru-RU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dirty="0" smtClean="0">
                <a:solidFill>
                  <a:srgbClr val="FF0000"/>
                </a:solidFill>
              </a:rPr>
              <a:t>Навіщо районування для екологів і що це таке?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38943" y="4221088"/>
            <a:ext cx="6347714" cy="1512168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uk-UA" b="1" i="1" dirty="0" smtClean="0"/>
              <a:t>Вивчаємо:</a:t>
            </a:r>
          </a:p>
          <a:p>
            <a:r>
              <a:rPr lang="uk-UA" dirty="0" smtClean="0"/>
              <a:t> як утворюються райони (фактори, механізми, ядра, центри);</a:t>
            </a:r>
          </a:p>
          <a:p>
            <a:r>
              <a:rPr lang="uk-UA" dirty="0" smtClean="0"/>
              <a:t>як виділити райони (як відносно однорідні  і цілісні ділянки країни або регіону);</a:t>
            </a:r>
          </a:p>
          <a:p>
            <a:r>
              <a:rPr lang="uk-UA" dirty="0" smtClean="0"/>
              <a:t>як описати виділені райони (чому ми їх виділяємо, за якими ознаками і як вони відрізняються від інших районів</a:t>
            </a:r>
            <a:r>
              <a:rPr lang="uk-UA" dirty="0" smtClean="0"/>
              <a:t>)</a:t>
            </a:r>
          </a:p>
          <a:p>
            <a:r>
              <a:rPr lang="uk-UA" dirty="0" smtClean="0"/>
              <a:t> </a:t>
            </a:r>
            <a:endParaRPr lang="uk-UA" dirty="0" smtClean="0"/>
          </a:p>
          <a:p>
            <a:endParaRPr lang="uk-UA" dirty="0" smtClean="0"/>
          </a:p>
          <a:p>
            <a:endParaRPr lang="uk-UA" dirty="0" smtClean="0"/>
          </a:p>
          <a:p>
            <a:endParaRPr lang="uk-UA" dirty="0" smtClean="0"/>
          </a:p>
          <a:p>
            <a:endParaRPr lang="uk-UA" dirty="0" smtClean="0"/>
          </a:p>
        </p:txBody>
      </p:sp>
      <p:sp>
        <p:nvSpPr>
          <p:cNvPr id="4" name="Содержимое 2"/>
          <p:cNvSpPr txBox="1">
            <a:spLocks/>
          </p:cNvSpPr>
          <p:nvPr/>
        </p:nvSpPr>
        <p:spPr>
          <a:xfrm>
            <a:off x="347463" y="2564904"/>
            <a:ext cx="6347714" cy="1512168"/>
          </a:xfrm>
          <a:prstGeom prst="rect">
            <a:avLst/>
          </a:prstGeom>
        </p:spPr>
        <p:txBody>
          <a:bodyPr vert="horz" lIns="91440" tIns="45720" rIns="91440" bIns="45720" rtlCol="0">
            <a:normAutofit fontScale="62500" lnSpcReduction="2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3" charset="2"/>
              <a:buNone/>
            </a:pPr>
            <a:r>
              <a:rPr lang="uk-UA" b="1" i="1" dirty="0" smtClean="0"/>
              <a:t>Районування як метод пізнання, результатом якого є виділення цілісних ділянок територій зі специфічними рисами :</a:t>
            </a:r>
          </a:p>
          <a:p>
            <a:r>
              <a:rPr lang="uk-UA" dirty="0" smtClean="0"/>
              <a:t>Впорядковує просторову інформацію;</a:t>
            </a:r>
          </a:p>
          <a:p>
            <a:r>
              <a:rPr lang="uk-UA" dirty="0" smtClean="0"/>
              <a:t>Дозволяє об'єднати безліч просторових одиниць в обмежену кількість з подібним характером екологічних проблем і процесів;</a:t>
            </a:r>
          </a:p>
          <a:p>
            <a:r>
              <a:rPr lang="uk-UA" dirty="0" smtClean="0"/>
              <a:t>Описує виділені райони з їх особливостями, які можуть стати об'єктами прийняття управлінських рішень</a:t>
            </a:r>
          </a:p>
          <a:p>
            <a:endParaRPr lang="uk-UA" dirty="0" smtClean="0"/>
          </a:p>
          <a:p>
            <a:endParaRPr lang="uk-UA" dirty="0" smtClean="0"/>
          </a:p>
          <a:p>
            <a:endParaRPr lang="uk-UA" dirty="0" smtClean="0"/>
          </a:p>
          <a:p>
            <a:endParaRPr lang="uk-UA" dirty="0" smtClean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dirty="0" smtClean="0">
                <a:solidFill>
                  <a:srgbClr val="FF0000"/>
                </a:solidFill>
              </a:rPr>
              <a:t>Навіщо потрібне </a:t>
            </a:r>
            <a:r>
              <a:rPr lang="uk-UA" dirty="0" smtClean="0">
                <a:solidFill>
                  <a:srgbClr val="FF0000"/>
                </a:solidFill>
              </a:rPr>
              <a:t>районування взагалі?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2276872"/>
            <a:ext cx="8640960" cy="4047728"/>
          </a:xfrm>
        </p:spPr>
        <p:txBody>
          <a:bodyPr>
            <a:normAutofit/>
          </a:bodyPr>
          <a:lstStyle/>
          <a:p>
            <a:r>
              <a:rPr lang="uk-UA" dirty="0" smtClean="0"/>
              <a:t>1. Знання методів типізації об'єктів та процесів;</a:t>
            </a:r>
          </a:p>
          <a:p>
            <a:r>
              <a:rPr lang="uk-UA" dirty="0" smtClean="0"/>
              <a:t>2. Вміння працювати з операційними одиницями – носіями інформації;</a:t>
            </a:r>
          </a:p>
          <a:p>
            <a:r>
              <a:rPr lang="uk-UA" dirty="0" smtClean="0"/>
              <a:t>3. Ми навчимо будувати карти і виділяти особливі території (райони)</a:t>
            </a:r>
          </a:p>
          <a:p>
            <a:endParaRPr lang="uk-UA" dirty="0" smtClean="0"/>
          </a:p>
          <a:p>
            <a:pPr algn="ctr"/>
            <a:r>
              <a:rPr lang="uk-UA" b="1" dirty="0" smtClean="0">
                <a:solidFill>
                  <a:srgbClr val="C00000"/>
                </a:solidFill>
              </a:rPr>
              <a:t>Районування  в своїй роботі використовують “</a:t>
            </a:r>
            <a:r>
              <a:rPr lang="en-US" b="1" dirty="0" smtClean="0">
                <a:solidFill>
                  <a:srgbClr val="C00000"/>
                </a:solidFill>
              </a:rPr>
              <a:t>Coca-Cola</a:t>
            </a:r>
            <a:r>
              <a:rPr lang="uk-UA" b="1" dirty="0" smtClean="0">
                <a:solidFill>
                  <a:srgbClr val="C00000"/>
                </a:solidFill>
              </a:rPr>
              <a:t>”</a:t>
            </a:r>
            <a:r>
              <a:rPr lang="en-US" b="1" dirty="0" smtClean="0">
                <a:solidFill>
                  <a:srgbClr val="C00000"/>
                </a:solidFill>
              </a:rPr>
              <a:t> </a:t>
            </a:r>
            <a:r>
              <a:rPr lang="uk-UA" b="1" dirty="0" smtClean="0">
                <a:solidFill>
                  <a:srgbClr val="C00000"/>
                </a:solidFill>
              </a:rPr>
              <a:t> та “</a:t>
            </a:r>
            <a:r>
              <a:rPr lang="pl-PL" b="1" dirty="0" smtClean="0">
                <a:solidFill>
                  <a:srgbClr val="C00000"/>
                </a:solidFill>
              </a:rPr>
              <a:t>McDonald’s</a:t>
            </a:r>
            <a:r>
              <a:rPr lang="uk-UA" b="1" dirty="0" smtClean="0">
                <a:solidFill>
                  <a:srgbClr val="C00000"/>
                </a:solidFill>
              </a:rPr>
              <a:t>”, “</a:t>
            </a:r>
            <a:r>
              <a:rPr lang="pl-PL" b="1" dirty="0" smtClean="0">
                <a:solidFill>
                  <a:srgbClr val="C00000"/>
                </a:solidFill>
              </a:rPr>
              <a:t>General Motors</a:t>
            </a:r>
            <a:r>
              <a:rPr lang="uk-UA" b="1" dirty="0" smtClean="0">
                <a:solidFill>
                  <a:srgbClr val="C00000"/>
                </a:solidFill>
              </a:rPr>
              <a:t>” та “</a:t>
            </a:r>
            <a:r>
              <a:rPr lang="pl-PL" b="1" dirty="0" smtClean="0">
                <a:solidFill>
                  <a:srgbClr val="C00000"/>
                </a:solidFill>
              </a:rPr>
              <a:t>Volkswagen</a:t>
            </a:r>
            <a:r>
              <a:rPr lang="uk-UA" dirty="0" smtClean="0">
                <a:solidFill>
                  <a:srgbClr val="C00000"/>
                </a:solidFill>
              </a:rPr>
              <a:t>”, всі великі і транснаціональні компанії!</a:t>
            </a:r>
            <a:endParaRPr lang="uk-UA" dirty="0" smtClean="0">
              <a:solidFill>
                <a:srgbClr val="C00000"/>
              </a:solidFill>
            </a:endParaRPr>
          </a:p>
          <a:p>
            <a:pPr algn="ctr">
              <a:buNone/>
            </a:pPr>
            <a:endParaRPr lang="uk-UA" dirty="0" smtClean="0">
              <a:solidFill>
                <a:srgbClr val="C00000"/>
              </a:solidFill>
            </a:endParaRPr>
          </a:p>
          <a:p>
            <a:pPr algn="ctr">
              <a:buNone/>
            </a:pPr>
            <a:r>
              <a:rPr lang="uk-UA" dirty="0" smtClean="0">
                <a:solidFill>
                  <a:srgbClr val="C00000"/>
                </a:solidFill>
              </a:rPr>
              <a:t>Спробуємо разом!</a:t>
            </a:r>
            <a:endParaRPr lang="ru-RU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53</TotalTime>
  <Words>190</Words>
  <Application>Microsoft Office PowerPoint</Application>
  <PresentationFormat>Экран (4:3)</PresentationFormat>
  <Paragraphs>26</Paragraphs>
  <Slides>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7" baseType="lpstr">
      <vt:lpstr>Arial</vt:lpstr>
      <vt:lpstr>Trebuchet MS</vt:lpstr>
      <vt:lpstr>Wingdings 3</vt:lpstr>
      <vt:lpstr>Грань</vt:lpstr>
      <vt:lpstr>Методи районування в екології </vt:lpstr>
      <vt:lpstr>Навіщо районування для екологів і що це таке?</vt:lpstr>
      <vt:lpstr>Навіщо потрібне районування взагалі?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Географічна районологія</dc:title>
  <dc:creator>Дмитрий Каленюк</dc:creator>
  <cp:lastModifiedBy>1</cp:lastModifiedBy>
  <cp:revision>9</cp:revision>
  <dcterms:created xsi:type="dcterms:W3CDTF">2020-08-31T19:33:27Z</dcterms:created>
  <dcterms:modified xsi:type="dcterms:W3CDTF">2020-09-01T05:51:31Z</dcterms:modified>
</cp:coreProperties>
</file>